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76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192173"/>
            <a:ext cx="7415927" cy="2314575"/>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Extending Azure AD MFA to Third-Party and On-Premises Devices</a:t>
            </a:r>
            <a:endParaRPr lang="en-US" sz="4860" dirty="0"/>
          </a:p>
        </p:txBody>
      </p:sp>
      <p:sp>
        <p:nvSpPr>
          <p:cNvPr id="6" name="Text 2"/>
          <p:cNvSpPr/>
          <p:nvPr/>
        </p:nvSpPr>
        <p:spPr>
          <a:xfrm>
            <a:off x="864037" y="3877032"/>
            <a:ext cx="7415927"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In today's increasingly complex and interconnected digital landscape, securing access to both cloud-based and on-premises resources has become a critical priority. This presentation will explore the powerful capabilities of Azure Active Directory Multi-Factor Authentication (Azure AD MFA) and how it can be seamlessly extended to protect a wide range of third-party and on-premises devices, ensuring a robust and comprehensive security posture for your organization.</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6385" y="1439466"/>
            <a:ext cx="5666661" cy="541377"/>
          </a:xfrm>
          <a:prstGeom prst="rect">
            <a:avLst/>
          </a:prstGeom>
          <a:noFill/>
          <a:ln/>
        </p:spPr>
        <p:txBody>
          <a:bodyPr wrap="none" rtlCol="0" anchor="t"/>
          <a:lstStyle/>
          <a:p>
            <a:pPr marL="0" indent="0">
              <a:lnSpc>
                <a:spcPts val="4263"/>
              </a:lnSpc>
              <a:buNone/>
            </a:pPr>
            <a:r>
              <a:rPr lang="en-US" sz="3411" b="1" dirty="0">
                <a:solidFill>
                  <a:srgbClr val="000000"/>
                </a:solidFill>
                <a:latin typeface="p22-mackinac-pro" pitchFamily="34" charset="0"/>
                <a:ea typeface="p22-mackinac-pro" pitchFamily="34" charset="-122"/>
                <a:cs typeface="p22-mackinac-pro" pitchFamily="34" charset="-120"/>
              </a:rPr>
              <a:t>Conclusion and Next Steps</a:t>
            </a:r>
            <a:endParaRPr lang="en-US" sz="3411" dirty="0"/>
          </a:p>
        </p:txBody>
      </p:sp>
      <p:sp>
        <p:nvSpPr>
          <p:cNvPr id="6" name="Shape 2"/>
          <p:cNvSpPr/>
          <p:nvPr/>
        </p:nvSpPr>
        <p:spPr>
          <a:xfrm>
            <a:off x="606385" y="2435543"/>
            <a:ext cx="389811" cy="389811"/>
          </a:xfrm>
          <a:prstGeom prst="roundRect">
            <a:avLst>
              <a:gd name="adj" fmla="val 18667"/>
            </a:avLst>
          </a:prstGeom>
          <a:solidFill>
            <a:srgbClr val="CCEEFF"/>
          </a:solidFill>
          <a:ln w="7620">
            <a:solidFill>
              <a:srgbClr val="B2D4E5"/>
            </a:solidFill>
            <a:prstDash val="solid"/>
          </a:ln>
        </p:spPr>
      </p:sp>
      <p:sp>
        <p:nvSpPr>
          <p:cNvPr id="7" name="Text 3"/>
          <p:cNvSpPr/>
          <p:nvPr/>
        </p:nvSpPr>
        <p:spPr>
          <a:xfrm>
            <a:off x="748546" y="2500432"/>
            <a:ext cx="105489"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1</a:t>
            </a:r>
            <a:endParaRPr lang="en-US" sz="2046" dirty="0"/>
          </a:p>
        </p:txBody>
      </p:sp>
      <p:sp>
        <p:nvSpPr>
          <p:cNvPr id="8" name="Text 4"/>
          <p:cNvSpPr/>
          <p:nvPr/>
        </p:nvSpPr>
        <p:spPr>
          <a:xfrm>
            <a:off x="1169432" y="2435543"/>
            <a:ext cx="2181463"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Secure Access for All</a:t>
            </a:r>
            <a:endParaRPr lang="en-US" sz="1705" dirty="0"/>
          </a:p>
        </p:txBody>
      </p:sp>
      <p:sp>
        <p:nvSpPr>
          <p:cNvPr id="9" name="Text 5"/>
          <p:cNvSpPr/>
          <p:nvPr/>
        </p:nvSpPr>
        <p:spPr>
          <a:xfrm>
            <a:off x="1169432" y="2810113"/>
            <a:ext cx="7368183" cy="831532"/>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By extending Azure AD MFA to third-party and on-premises devices, organizations can enhance their overall security posture, protect critical resources, and provide a consistent and user-friendly authentication experience across the entire digital ecosystem.</a:t>
            </a:r>
            <a:endParaRPr lang="en-US" sz="1364" dirty="0"/>
          </a:p>
        </p:txBody>
      </p:sp>
      <p:sp>
        <p:nvSpPr>
          <p:cNvPr id="10" name="Shape 6"/>
          <p:cNvSpPr/>
          <p:nvPr/>
        </p:nvSpPr>
        <p:spPr>
          <a:xfrm>
            <a:off x="606385" y="4009787"/>
            <a:ext cx="389811" cy="389811"/>
          </a:xfrm>
          <a:prstGeom prst="roundRect">
            <a:avLst>
              <a:gd name="adj" fmla="val 18667"/>
            </a:avLst>
          </a:prstGeom>
          <a:solidFill>
            <a:srgbClr val="CCEEFF"/>
          </a:solidFill>
          <a:ln w="7620">
            <a:solidFill>
              <a:srgbClr val="B2D4E5"/>
            </a:solidFill>
            <a:prstDash val="solid"/>
          </a:ln>
        </p:spPr>
      </p:sp>
      <p:sp>
        <p:nvSpPr>
          <p:cNvPr id="11" name="Text 7"/>
          <p:cNvSpPr/>
          <p:nvPr/>
        </p:nvSpPr>
        <p:spPr>
          <a:xfrm>
            <a:off x="725686" y="4074676"/>
            <a:ext cx="151209"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2</a:t>
            </a:r>
            <a:endParaRPr lang="en-US" sz="2046" dirty="0"/>
          </a:p>
        </p:txBody>
      </p:sp>
      <p:sp>
        <p:nvSpPr>
          <p:cNvPr id="12" name="Text 8"/>
          <p:cNvSpPr/>
          <p:nvPr/>
        </p:nvSpPr>
        <p:spPr>
          <a:xfrm>
            <a:off x="1169432" y="4009787"/>
            <a:ext cx="2376964"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Ongoing Optimization</a:t>
            </a:r>
            <a:endParaRPr lang="en-US" sz="1705" dirty="0"/>
          </a:p>
        </p:txBody>
      </p:sp>
      <p:sp>
        <p:nvSpPr>
          <p:cNvPr id="13" name="Text 9"/>
          <p:cNvSpPr/>
          <p:nvPr/>
        </p:nvSpPr>
        <p:spPr>
          <a:xfrm>
            <a:off x="1169432" y="4384358"/>
            <a:ext cx="7368183" cy="831532"/>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Continuously monitor, analyze, and refine the Azure AD MFA implementation to ensure it remains effective, efficient, and aligned with the organization's evolving security requirements and user needs.</a:t>
            </a:r>
            <a:endParaRPr lang="en-US" sz="1364" dirty="0"/>
          </a:p>
        </p:txBody>
      </p:sp>
      <p:sp>
        <p:nvSpPr>
          <p:cNvPr id="14" name="Shape 10"/>
          <p:cNvSpPr/>
          <p:nvPr/>
        </p:nvSpPr>
        <p:spPr>
          <a:xfrm>
            <a:off x="606385" y="5584031"/>
            <a:ext cx="389811" cy="389811"/>
          </a:xfrm>
          <a:prstGeom prst="roundRect">
            <a:avLst>
              <a:gd name="adj" fmla="val 18667"/>
            </a:avLst>
          </a:prstGeom>
          <a:solidFill>
            <a:srgbClr val="CCEEFF"/>
          </a:solidFill>
          <a:ln w="7620">
            <a:solidFill>
              <a:srgbClr val="B2D4E5"/>
            </a:solidFill>
            <a:prstDash val="solid"/>
          </a:ln>
        </p:spPr>
      </p:sp>
      <p:sp>
        <p:nvSpPr>
          <p:cNvPr id="15" name="Text 11"/>
          <p:cNvSpPr/>
          <p:nvPr/>
        </p:nvSpPr>
        <p:spPr>
          <a:xfrm>
            <a:off x="723424" y="5648920"/>
            <a:ext cx="155734"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3</a:t>
            </a:r>
            <a:endParaRPr lang="en-US" sz="2046" dirty="0"/>
          </a:p>
        </p:txBody>
      </p:sp>
      <p:sp>
        <p:nvSpPr>
          <p:cNvPr id="16" name="Text 12"/>
          <p:cNvSpPr/>
          <p:nvPr/>
        </p:nvSpPr>
        <p:spPr>
          <a:xfrm>
            <a:off x="1169432" y="5584031"/>
            <a:ext cx="2307431"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Embracing the Future</a:t>
            </a:r>
            <a:endParaRPr lang="en-US" sz="1705" dirty="0"/>
          </a:p>
        </p:txBody>
      </p:sp>
      <p:sp>
        <p:nvSpPr>
          <p:cNvPr id="17" name="Text 13"/>
          <p:cNvSpPr/>
          <p:nvPr/>
        </p:nvSpPr>
        <p:spPr>
          <a:xfrm>
            <a:off x="1169432" y="5958602"/>
            <a:ext cx="7368183" cy="831532"/>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As the digital landscape continues to evolve, leveraging the robust capabilities of Azure AD MFA will be a crucial step in safeguarding your organization's assets and preparing for the challenges and opportunities that lie ahead.</a:t>
            </a:r>
            <a:endParaRPr lang="en-US" sz="136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p:spPr>
      </p:sp>
      <p:sp>
        <p:nvSpPr>
          <p:cNvPr id="4" name="Text 1"/>
          <p:cNvSpPr/>
          <p:nvPr/>
        </p:nvSpPr>
        <p:spPr>
          <a:xfrm>
            <a:off x="949285" y="640913"/>
            <a:ext cx="12731710" cy="1456611"/>
          </a:xfrm>
          <a:prstGeom prst="rect">
            <a:avLst/>
          </a:prstGeom>
          <a:noFill/>
          <a:ln/>
        </p:spPr>
        <p:txBody>
          <a:bodyPr wrap="square" rtlCol="0" anchor="t"/>
          <a:lstStyle/>
          <a:p>
            <a:pPr marL="0" indent="0">
              <a:lnSpc>
                <a:spcPts val="5735"/>
              </a:lnSpc>
              <a:buNone/>
            </a:pPr>
            <a:r>
              <a:rPr lang="en-US" sz="4588" b="1" dirty="0">
                <a:solidFill>
                  <a:srgbClr val="000000"/>
                </a:solidFill>
                <a:latin typeface="p22-mackinac-pro" pitchFamily="34" charset="0"/>
                <a:ea typeface="p22-mackinac-pro" pitchFamily="34" charset="-122"/>
                <a:cs typeface="p22-mackinac-pro" pitchFamily="34" charset="-120"/>
              </a:rPr>
              <a:t>Importance of Securing Third-Party and On-Premises Devices</a:t>
            </a:r>
            <a:endParaRPr lang="en-US" sz="4588" dirty="0"/>
          </a:p>
        </p:txBody>
      </p:sp>
      <p:sp>
        <p:nvSpPr>
          <p:cNvPr id="5" name="Text 2"/>
          <p:cNvSpPr/>
          <p:nvPr/>
        </p:nvSpPr>
        <p:spPr>
          <a:xfrm>
            <a:off x="949285" y="2680097"/>
            <a:ext cx="2913340" cy="364093"/>
          </a:xfrm>
          <a:prstGeom prst="rect">
            <a:avLst/>
          </a:prstGeom>
          <a:noFill/>
          <a:ln/>
        </p:spPr>
        <p:txBody>
          <a:bodyPr wrap="none" rtlCol="0" anchor="t"/>
          <a:lstStyle/>
          <a:p>
            <a:pPr marL="0" indent="0">
              <a:lnSpc>
                <a:spcPts val="2868"/>
              </a:lnSpc>
              <a:buNone/>
            </a:pPr>
            <a:r>
              <a:rPr lang="en-US" sz="2294" b="1" dirty="0">
                <a:solidFill>
                  <a:srgbClr val="000000"/>
                </a:solidFill>
                <a:latin typeface="p22-mackinac-pro" pitchFamily="34" charset="0"/>
                <a:ea typeface="p22-mackinac-pro" pitchFamily="34" charset="-122"/>
                <a:cs typeface="p22-mackinac-pro" pitchFamily="34" charset="-120"/>
              </a:rPr>
              <a:t>Mitigating Risks</a:t>
            </a:r>
            <a:endParaRPr lang="en-US" sz="2294" dirty="0"/>
          </a:p>
        </p:txBody>
      </p:sp>
      <p:sp>
        <p:nvSpPr>
          <p:cNvPr id="6" name="Text 3"/>
          <p:cNvSpPr/>
          <p:nvPr/>
        </p:nvSpPr>
        <p:spPr>
          <a:xfrm>
            <a:off x="949285" y="3277195"/>
            <a:ext cx="3864293" cy="4101941"/>
          </a:xfrm>
          <a:prstGeom prst="rect">
            <a:avLst/>
          </a:prstGeom>
          <a:noFill/>
          <a:ln/>
        </p:spPr>
        <p:txBody>
          <a:bodyPr wrap="square" rtlCol="0" anchor="t"/>
          <a:lstStyle/>
          <a:p>
            <a:pPr marL="0" indent="0">
              <a:lnSpc>
                <a:spcPts val="2936"/>
              </a:lnSpc>
              <a:buNone/>
            </a:pPr>
            <a:r>
              <a:rPr lang="en-US" sz="1835" dirty="0">
                <a:solidFill>
                  <a:srgbClr val="272525"/>
                </a:solidFill>
                <a:latin typeface="Eudoxus Sans" pitchFamily="34" charset="0"/>
                <a:ea typeface="Eudoxus Sans" pitchFamily="34" charset="-122"/>
                <a:cs typeface="Eudoxus Sans" pitchFamily="34" charset="-120"/>
              </a:rPr>
              <a:t>As organizations adopt a mix of cloud-based and on-premises technologies, it's essential to secure access to all devices and applications, regardless of their location or ownership. Extending Azure AD MFA to third-party and on-premises devices helps mitigate the risks of unauthorized access, data breaches, and other cybersecurity threats.</a:t>
            </a:r>
            <a:endParaRPr lang="en-US" sz="1835" dirty="0"/>
          </a:p>
        </p:txBody>
      </p:sp>
      <p:sp>
        <p:nvSpPr>
          <p:cNvPr id="7" name="Text 4"/>
          <p:cNvSpPr/>
          <p:nvPr/>
        </p:nvSpPr>
        <p:spPr>
          <a:xfrm>
            <a:off x="5389840" y="2680097"/>
            <a:ext cx="3511034" cy="364093"/>
          </a:xfrm>
          <a:prstGeom prst="rect">
            <a:avLst/>
          </a:prstGeom>
          <a:noFill/>
          <a:ln/>
        </p:spPr>
        <p:txBody>
          <a:bodyPr wrap="none" rtlCol="0" anchor="t"/>
          <a:lstStyle/>
          <a:p>
            <a:pPr marL="0" indent="0">
              <a:lnSpc>
                <a:spcPts val="2868"/>
              </a:lnSpc>
              <a:buNone/>
            </a:pPr>
            <a:r>
              <a:rPr lang="en-US" sz="2294" b="1" dirty="0">
                <a:solidFill>
                  <a:srgbClr val="000000"/>
                </a:solidFill>
                <a:latin typeface="p22-mackinac-pro" pitchFamily="34" charset="0"/>
                <a:ea typeface="p22-mackinac-pro" pitchFamily="34" charset="-122"/>
                <a:cs typeface="p22-mackinac-pro" pitchFamily="34" charset="-120"/>
              </a:rPr>
              <a:t>Maintaining Compliance</a:t>
            </a:r>
            <a:endParaRPr lang="en-US" sz="2294" dirty="0"/>
          </a:p>
        </p:txBody>
      </p:sp>
      <p:sp>
        <p:nvSpPr>
          <p:cNvPr id="8" name="Text 5"/>
          <p:cNvSpPr/>
          <p:nvPr/>
        </p:nvSpPr>
        <p:spPr>
          <a:xfrm>
            <a:off x="5389840" y="3277195"/>
            <a:ext cx="3864293" cy="3729038"/>
          </a:xfrm>
          <a:prstGeom prst="rect">
            <a:avLst/>
          </a:prstGeom>
          <a:noFill/>
          <a:ln/>
        </p:spPr>
        <p:txBody>
          <a:bodyPr wrap="square" rtlCol="0" anchor="t"/>
          <a:lstStyle/>
          <a:p>
            <a:pPr marL="0" indent="0">
              <a:lnSpc>
                <a:spcPts val="2936"/>
              </a:lnSpc>
              <a:buNone/>
            </a:pPr>
            <a:r>
              <a:rPr lang="en-US" sz="1835" dirty="0">
                <a:solidFill>
                  <a:srgbClr val="272525"/>
                </a:solidFill>
                <a:latin typeface="Eudoxus Sans" pitchFamily="34" charset="0"/>
                <a:ea typeface="Eudoxus Sans" pitchFamily="34" charset="-122"/>
                <a:cs typeface="Eudoxus Sans" pitchFamily="34" charset="-120"/>
              </a:rPr>
              <a:t>Many industries and regulatory bodies mandate strict security standards for accessing sensitive data and systems. By implementing Azure AD MFA across all devices, organizations can ensure compliance with these regulations and demonstrate a strong commitment to safeguarding their assets.</a:t>
            </a:r>
            <a:endParaRPr lang="en-US" sz="1835" dirty="0"/>
          </a:p>
        </p:txBody>
      </p:sp>
      <p:sp>
        <p:nvSpPr>
          <p:cNvPr id="9" name="Text 6"/>
          <p:cNvSpPr/>
          <p:nvPr/>
        </p:nvSpPr>
        <p:spPr>
          <a:xfrm>
            <a:off x="9830395" y="2680097"/>
            <a:ext cx="3864293" cy="728186"/>
          </a:xfrm>
          <a:prstGeom prst="rect">
            <a:avLst/>
          </a:prstGeom>
          <a:noFill/>
          <a:ln/>
        </p:spPr>
        <p:txBody>
          <a:bodyPr wrap="square" rtlCol="0" anchor="t"/>
          <a:lstStyle/>
          <a:p>
            <a:pPr marL="0" indent="0">
              <a:lnSpc>
                <a:spcPts val="2868"/>
              </a:lnSpc>
              <a:buNone/>
            </a:pPr>
            <a:r>
              <a:rPr lang="en-US" sz="2294" b="1" dirty="0">
                <a:solidFill>
                  <a:srgbClr val="000000"/>
                </a:solidFill>
                <a:latin typeface="p22-mackinac-pro" pitchFamily="34" charset="0"/>
                <a:ea typeface="p22-mackinac-pro" pitchFamily="34" charset="-122"/>
                <a:cs typeface="p22-mackinac-pro" pitchFamily="34" charset="-120"/>
              </a:rPr>
              <a:t>Enhancing User Experience</a:t>
            </a:r>
            <a:endParaRPr lang="en-US" sz="2294" dirty="0"/>
          </a:p>
        </p:txBody>
      </p:sp>
      <p:sp>
        <p:nvSpPr>
          <p:cNvPr id="10" name="Text 7"/>
          <p:cNvSpPr/>
          <p:nvPr/>
        </p:nvSpPr>
        <p:spPr>
          <a:xfrm>
            <a:off x="9830395" y="3641288"/>
            <a:ext cx="3864293" cy="3729038"/>
          </a:xfrm>
          <a:prstGeom prst="rect">
            <a:avLst/>
          </a:prstGeom>
          <a:noFill/>
          <a:ln/>
        </p:spPr>
        <p:txBody>
          <a:bodyPr wrap="square" rtlCol="0" anchor="t"/>
          <a:lstStyle/>
          <a:p>
            <a:pPr marL="0" indent="0">
              <a:lnSpc>
                <a:spcPts val="2936"/>
              </a:lnSpc>
              <a:buNone/>
            </a:pPr>
            <a:r>
              <a:rPr lang="en-US" sz="1835" dirty="0">
                <a:solidFill>
                  <a:srgbClr val="272525"/>
                </a:solidFill>
                <a:latin typeface="Eudoxus Sans" pitchFamily="34" charset="0"/>
                <a:ea typeface="Eudoxus Sans" pitchFamily="34" charset="-122"/>
                <a:cs typeface="Eudoxus Sans" pitchFamily="34" charset="-120"/>
              </a:rPr>
              <a:t>A consistent and seamless authentication experience across all devices and applications can improve user productivity and satisfaction. Azure AD MFA provides a user-friendly and streamlined approach to multi-factor authentication, ensuring a positive experience for both employees and customers.</a:t>
            </a:r>
            <a:endParaRPr lang="en-US" sz="183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60916"/>
            <a:ext cx="564796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Azure AD MFA Capabilities</a:t>
            </a:r>
            <a:endParaRPr lang="en-US" sz="3402" dirty="0"/>
          </a:p>
        </p:txBody>
      </p:sp>
      <p:sp>
        <p:nvSpPr>
          <p:cNvPr id="6" name="Shape 2"/>
          <p:cNvSpPr/>
          <p:nvPr/>
        </p:nvSpPr>
        <p:spPr>
          <a:xfrm>
            <a:off x="6091238" y="1654493"/>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1719263"/>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1654493"/>
            <a:ext cx="339649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Robust Authentication Methods</a:t>
            </a:r>
            <a:endParaRPr lang="en-US" sz="1701" dirty="0"/>
          </a:p>
        </p:txBody>
      </p:sp>
      <p:sp>
        <p:nvSpPr>
          <p:cNvPr id="9" name="Text 5"/>
          <p:cNvSpPr/>
          <p:nvPr/>
        </p:nvSpPr>
        <p:spPr>
          <a:xfrm>
            <a:off x="6652736" y="202799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 supports a wide range of authentication methods, including push notifications, SMS, voice calls, and mobile app-based verification, allowing users to choose the most convenient option for their needs.</a:t>
            </a:r>
            <a:endParaRPr lang="en-US" sz="1361" dirty="0"/>
          </a:p>
        </p:txBody>
      </p:sp>
      <p:sp>
        <p:nvSpPr>
          <p:cNvPr id="10" name="Shape 6"/>
          <p:cNvSpPr/>
          <p:nvPr/>
        </p:nvSpPr>
        <p:spPr>
          <a:xfrm>
            <a:off x="6091238" y="3224808"/>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289578"/>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224808"/>
            <a:ext cx="287059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Conditional Access Policies</a:t>
            </a:r>
            <a:endParaRPr lang="en-US" sz="1701" dirty="0"/>
          </a:p>
        </p:txBody>
      </p:sp>
      <p:sp>
        <p:nvSpPr>
          <p:cNvPr id="13" name="Text 9"/>
          <p:cNvSpPr/>
          <p:nvPr/>
        </p:nvSpPr>
        <p:spPr>
          <a:xfrm>
            <a:off x="6652736" y="3598307"/>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 integrates seamlessly with Conditional Access policies, enabling organizations to enforce multi-factor authentication based on various risk factors, such as location, device, and application access.</a:t>
            </a:r>
            <a:endParaRPr lang="en-US" sz="1361" dirty="0"/>
          </a:p>
        </p:txBody>
      </p:sp>
      <p:sp>
        <p:nvSpPr>
          <p:cNvPr id="14" name="Shape 10"/>
          <p:cNvSpPr/>
          <p:nvPr/>
        </p:nvSpPr>
        <p:spPr>
          <a:xfrm>
            <a:off x="6091238" y="4795123"/>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4859893"/>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4795123"/>
            <a:ext cx="263199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Adaptive Authentication</a:t>
            </a:r>
            <a:endParaRPr lang="en-US" sz="1701" dirty="0"/>
          </a:p>
        </p:txBody>
      </p:sp>
      <p:sp>
        <p:nvSpPr>
          <p:cNvPr id="17"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MFA's adaptive authentication feature analyzes user behavior and device context to make real-time decisions on the level of authentication required, providing a balance between security and user convenience.</a:t>
            </a:r>
            <a:endParaRPr lang="en-US" sz="1361" dirty="0"/>
          </a:p>
        </p:txBody>
      </p:sp>
      <p:sp>
        <p:nvSpPr>
          <p:cNvPr id="18" name="Shape 14"/>
          <p:cNvSpPr/>
          <p:nvPr/>
        </p:nvSpPr>
        <p:spPr>
          <a:xfrm>
            <a:off x="6091238" y="6365438"/>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430208"/>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365438"/>
            <a:ext cx="360104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Azure AD Reporting and Analytics</a:t>
            </a:r>
            <a:endParaRPr lang="en-US" sz="1701" dirty="0"/>
          </a:p>
        </p:txBody>
      </p:sp>
      <p:sp>
        <p:nvSpPr>
          <p:cNvPr id="21" name="Text 17"/>
          <p:cNvSpPr/>
          <p:nvPr/>
        </p:nvSpPr>
        <p:spPr>
          <a:xfrm>
            <a:off x="6652736" y="6738938"/>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provides comprehensive reporting and analytics capabilities, allowing organizations to monitor MFA usage, identify security trends, and gain valuable insights to optimize their authentication strategy.</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33642"/>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Integrating Azure AD MFA with Third-Party Applications</a:t>
            </a:r>
            <a:endParaRPr lang="en-US" sz="3402" dirty="0"/>
          </a:p>
        </p:txBody>
      </p:sp>
      <p:sp>
        <p:nvSpPr>
          <p:cNvPr id="6" name="Shape 2"/>
          <p:cNvSpPr/>
          <p:nvPr/>
        </p:nvSpPr>
        <p:spPr>
          <a:xfrm>
            <a:off x="2594967" y="3974783"/>
            <a:ext cx="4633793" cy="2117169"/>
          </a:xfrm>
          <a:prstGeom prst="roundRect">
            <a:avLst>
              <a:gd name="adj" fmla="val 3428"/>
            </a:avLst>
          </a:prstGeom>
          <a:solidFill>
            <a:srgbClr val="CCEEFF"/>
          </a:solidFill>
          <a:ln w="7620">
            <a:solidFill>
              <a:srgbClr val="B2D4E5"/>
            </a:solidFill>
            <a:prstDash val="solid"/>
          </a:ln>
        </p:spPr>
      </p:sp>
      <p:sp>
        <p:nvSpPr>
          <p:cNvPr id="7" name="Text 3"/>
          <p:cNvSpPr/>
          <p:nvPr/>
        </p:nvSpPr>
        <p:spPr>
          <a:xfrm>
            <a:off x="2775347" y="4155162"/>
            <a:ext cx="2717721"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Cloud-Based Applications</a:t>
            </a:r>
            <a:endParaRPr lang="en-US" sz="1701" dirty="0"/>
          </a:p>
        </p:txBody>
      </p:sp>
      <p:sp>
        <p:nvSpPr>
          <p:cNvPr id="8" name="Text 4"/>
          <p:cNvSpPr/>
          <p:nvPr/>
        </p:nvSpPr>
        <p:spPr>
          <a:xfrm>
            <a:off x="2775347" y="4528661"/>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 seamlessly integrates with a wide range of cloud-based applications, including Microsoft 365, Salesforce, ServiceNow, and many others, providing a unified and consistent authentication experience for users.</a:t>
            </a:r>
            <a:endParaRPr lang="en-US" sz="1361" dirty="0"/>
          </a:p>
        </p:txBody>
      </p:sp>
      <p:sp>
        <p:nvSpPr>
          <p:cNvPr id="9" name="Shape 5"/>
          <p:cNvSpPr/>
          <p:nvPr/>
        </p:nvSpPr>
        <p:spPr>
          <a:xfrm>
            <a:off x="7401520" y="3974783"/>
            <a:ext cx="4633793" cy="2117169"/>
          </a:xfrm>
          <a:prstGeom prst="roundRect">
            <a:avLst>
              <a:gd name="adj" fmla="val 3428"/>
            </a:avLst>
          </a:prstGeom>
          <a:solidFill>
            <a:srgbClr val="CCEEFF"/>
          </a:solidFill>
          <a:ln w="7620">
            <a:solidFill>
              <a:srgbClr val="B2D4E5"/>
            </a:solidFill>
            <a:prstDash val="solid"/>
          </a:ln>
        </p:spPr>
      </p:sp>
      <p:sp>
        <p:nvSpPr>
          <p:cNvPr id="10" name="Text 6"/>
          <p:cNvSpPr/>
          <p:nvPr/>
        </p:nvSpPr>
        <p:spPr>
          <a:xfrm>
            <a:off x="7581900" y="4155162"/>
            <a:ext cx="273653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On-Premises Applications</a:t>
            </a:r>
            <a:endParaRPr lang="en-US" sz="1701" dirty="0"/>
          </a:p>
        </p:txBody>
      </p:sp>
      <p:sp>
        <p:nvSpPr>
          <p:cNvPr id="11" name="Text 7"/>
          <p:cNvSpPr/>
          <p:nvPr/>
        </p:nvSpPr>
        <p:spPr>
          <a:xfrm>
            <a:off x="7581900" y="4528661"/>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 can also be integrated with on-premises applications through the use of the Azure AD Application Proxy, extending multi-factor authentication to legacy systems and ensuring secure access to critical resources.</a:t>
            </a:r>
            <a:endParaRPr lang="en-US" sz="1361" dirty="0"/>
          </a:p>
        </p:txBody>
      </p:sp>
      <p:sp>
        <p:nvSpPr>
          <p:cNvPr id="12" name="Shape 8"/>
          <p:cNvSpPr/>
          <p:nvPr/>
        </p:nvSpPr>
        <p:spPr>
          <a:xfrm>
            <a:off x="2594967" y="6264712"/>
            <a:ext cx="4633793" cy="2393752"/>
          </a:xfrm>
          <a:prstGeom prst="roundRect">
            <a:avLst>
              <a:gd name="adj" fmla="val 3032"/>
            </a:avLst>
          </a:prstGeom>
          <a:solidFill>
            <a:srgbClr val="CCEEFF"/>
          </a:solidFill>
          <a:ln w="7620">
            <a:solidFill>
              <a:srgbClr val="B2D4E5"/>
            </a:solidFill>
            <a:prstDash val="solid"/>
          </a:ln>
        </p:spPr>
      </p:sp>
      <p:sp>
        <p:nvSpPr>
          <p:cNvPr id="13" name="Text 9"/>
          <p:cNvSpPr/>
          <p:nvPr/>
        </p:nvSpPr>
        <p:spPr>
          <a:xfrm>
            <a:off x="2775347" y="6445091"/>
            <a:ext cx="2223611"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Custom Applications</a:t>
            </a:r>
            <a:endParaRPr lang="en-US" sz="1701" dirty="0"/>
          </a:p>
        </p:txBody>
      </p:sp>
      <p:sp>
        <p:nvSpPr>
          <p:cNvPr id="14" name="Text 10"/>
          <p:cNvSpPr/>
          <p:nvPr/>
        </p:nvSpPr>
        <p:spPr>
          <a:xfrm>
            <a:off x="2775347" y="6818590"/>
            <a:ext cx="4273034" cy="1659493"/>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For custom-developed applications, Azure AD MFA offers various integration options, including Azure AD authentication libraries, REST APIs, and SAML-based authentication, allowing organizations to seamlessly incorporate multi-factor authentication into their own applications.</a:t>
            </a:r>
            <a:endParaRPr lang="en-US" sz="1361" dirty="0"/>
          </a:p>
        </p:txBody>
      </p:sp>
      <p:sp>
        <p:nvSpPr>
          <p:cNvPr id="15" name="Shape 11"/>
          <p:cNvSpPr/>
          <p:nvPr/>
        </p:nvSpPr>
        <p:spPr>
          <a:xfrm>
            <a:off x="7401520" y="6264712"/>
            <a:ext cx="4633793" cy="2393752"/>
          </a:xfrm>
          <a:prstGeom prst="roundRect">
            <a:avLst>
              <a:gd name="adj" fmla="val 3032"/>
            </a:avLst>
          </a:prstGeom>
          <a:solidFill>
            <a:srgbClr val="CCEEFF"/>
          </a:solidFill>
          <a:ln w="7620">
            <a:solidFill>
              <a:srgbClr val="B2D4E5"/>
            </a:solidFill>
            <a:prstDash val="solid"/>
          </a:ln>
        </p:spPr>
      </p:sp>
      <p:sp>
        <p:nvSpPr>
          <p:cNvPr id="16" name="Text 12"/>
          <p:cNvSpPr/>
          <p:nvPr/>
        </p:nvSpPr>
        <p:spPr>
          <a:xfrm>
            <a:off x="7581900" y="6445091"/>
            <a:ext cx="3175992"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Third-Party Identity Providers</a:t>
            </a:r>
            <a:endParaRPr lang="en-US" sz="1701" dirty="0"/>
          </a:p>
        </p:txBody>
      </p:sp>
      <p:sp>
        <p:nvSpPr>
          <p:cNvPr id="17" name="Text 13"/>
          <p:cNvSpPr/>
          <p:nvPr/>
        </p:nvSpPr>
        <p:spPr>
          <a:xfrm>
            <a:off x="7581900" y="6818590"/>
            <a:ext cx="4273034" cy="1659493"/>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MFA can be leveraged as an additional layer of security for users authenticating through third-party identity providers, such as Google, Facebook, or LinkedIn, ensuring a consistent and secure authentication experience across all user access points.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21926"/>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Extending Azure AD MFA to On-Premises Devices</a:t>
            </a:r>
            <a:endParaRPr lang="en-US" sz="3402" dirty="0"/>
          </a:p>
        </p:txBody>
      </p:sp>
      <p:pic>
        <p:nvPicPr>
          <p:cNvPr id="6" name="Image 2" descr="preencoded.png"/>
          <p:cNvPicPr>
            <a:picLocks noChangeAspect="1"/>
          </p:cNvPicPr>
          <p:nvPr/>
        </p:nvPicPr>
        <p:blipFill>
          <a:blip r:embed="rId5"/>
          <a:stretch>
            <a:fillRect/>
          </a:stretch>
        </p:blipFill>
        <p:spPr>
          <a:xfrm>
            <a:off x="604837" y="2461260"/>
            <a:ext cx="864037" cy="1548765"/>
          </a:xfrm>
          <a:prstGeom prst="rect">
            <a:avLst/>
          </a:prstGeom>
        </p:spPr>
      </p:pic>
      <p:sp>
        <p:nvSpPr>
          <p:cNvPr id="7" name="Text 2"/>
          <p:cNvSpPr/>
          <p:nvPr/>
        </p:nvSpPr>
        <p:spPr>
          <a:xfrm>
            <a:off x="1728073" y="2634020"/>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Azure AD Connect</a:t>
            </a:r>
            <a:endParaRPr lang="en-US" sz="1701" dirty="0"/>
          </a:p>
        </p:txBody>
      </p:sp>
      <p:sp>
        <p:nvSpPr>
          <p:cNvPr id="8" name="Text 3"/>
          <p:cNvSpPr/>
          <p:nvPr/>
        </p:nvSpPr>
        <p:spPr>
          <a:xfrm>
            <a:off x="1728073" y="3007519"/>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Connect is the key to integrating on-premises Active Directory with Azure AD, enabling the extension of Azure AD MFA to on-premises resources, including legacy systems and applications.</a:t>
            </a:r>
            <a:endParaRPr lang="en-US" sz="1361" dirty="0"/>
          </a:p>
        </p:txBody>
      </p:sp>
      <p:pic>
        <p:nvPicPr>
          <p:cNvPr id="9" name="Image 3" descr="preencoded.png"/>
          <p:cNvPicPr>
            <a:picLocks noChangeAspect="1"/>
          </p:cNvPicPr>
          <p:nvPr/>
        </p:nvPicPr>
        <p:blipFill>
          <a:blip r:embed="rId6"/>
          <a:stretch>
            <a:fillRect/>
          </a:stretch>
        </p:blipFill>
        <p:spPr>
          <a:xfrm>
            <a:off x="604837" y="4010025"/>
            <a:ext cx="864037" cy="1548765"/>
          </a:xfrm>
          <a:prstGeom prst="rect">
            <a:avLst/>
          </a:prstGeom>
        </p:spPr>
      </p:pic>
      <p:sp>
        <p:nvSpPr>
          <p:cNvPr id="10" name="Text 4"/>
          <p:cNvSpPr/>
          <p:nvPr/>
        </p:nvSpPr>
        <p:spPr>
          <a:xfrm>
            <a:off x="1728073" y="4182785"/>
            <a:ext cx="2949654"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Azure AD Application Proxy</a:t>
            </a:r>
            <a:endParaRPr lang="en-US" sz="1701" dirty="0"/>
          </a:p>
        </p:txBody>
      </p:sp>
      <p:sp>
        <p:nvSpPr>
          <p:cNvPr id="11" name="Text 5"/>
          <p:cNvSpPr/>
          <p:nvPr/>
        </p:nvSpPr>
        <p:spPr>
          <a:xfrm>
            <a:off x="1728073" y="4556284"/>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Azure AD Application Proxy acts as a secure bridge between on-premises applications and the cloud, allowing users to access these resources with the added security of Azure AD MFA.</a:t>
            </a:r>
            <a:endParaRPr lang="en-US" sz="1361" dirty="0"/>
          </a:p>
        </p:txBody>
      </p:sp>
      <p:pic>
        <p:nvPicPr>
          <p:cNvPr id="12" name="Image 4" descr="preencoded.png"/>
          <p:cNvPicPr>
            <a:picLocks noChangeAspect="1"/>
          </p:cNvPicPr>
          <p:nvPr/>
        </p:nvPicPr>
        <p:blipFill>
          <a:blip r:embed="rId7"/>
          <a:stretch>
            <a:fillRect/>
          </a:stretch>
        </p:blipFill>
        <p:spPr>
          <a:xfrm>
            <a:off x="604837" y="5558790"/>
            <a:ext cx="864037" cy="1548765"/>
          </a:xfrm>
          <a:prstGeom prst="rect">
            <a:avLst/>
          </a:prstGeom>
        </p:spPr>
      </p:pic>
      <p:sp>
        <p:nvSpPr>
          <p:cNvPr id="13" name="Text 6"/>
          <p:cNvSpPr/>
          <p:nvPr/>
        </p:nvSpPr>
        <p:spPr>
          <a:xfrm>
            <a:off x="1728073" y="5731550"/>
            <a:ext cx="2591395"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On-Premises MFA Server</a:t>
            </a:r>
            <a:endParaRPr lang="en-US" sz="1701" dirty="0"/>
          </a:p>
        </p:txBody>
      </p:sp>
      <p:sp>
        <p:nvSpPr>
          <p:cNvPr id="14" name="Text 7"/>
          <p:cNvSpPr/>
          <p:nvPr/>
        </p:nvSpPr>
        <p:spPr>
          <a:xfrm>
            <a:off x="1728073" y="6105049"/>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For organizations with specific on-premises requirements, the Azure AD MFA Server can be deployed to provide multi-factor authentication for both cloud and on-premises applications, ensuring a consistent user experience.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1797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Deployment Considerations for Third-Party and On-Premises Devices</a:t>
            </a:r>
            <a:endParaRPr lang="en-US" sz="3402" dirty="0"/>
          </a:p>
        </p:txBody>
      </p:sp>
      <p:sp>
        <p:nvSpPr>
          <p:cNvPr id="6" name="Shape 2"/>
          <p:cNvSpPr/>
          <p:nvPr/>
        </p:nvSpPr>
        <p:spPr>
          <a:xfrm>
            <a:off x="2594967" y="6508790"/>
            <a:ext cx="9440347" cy="21550"/>
          </a:xfrm>
          <a:prstGeom prst="roundRect">
            <a:avLst>
              <a:gd name="adj" fmla="val 336822"/>
            </a:avLst>
          </a:prstGeom>
          <a:solidFill>
            <a:srgbClr val="B2D4E5"/>
          </a:solidFill>
          <a:ln/>
        </p:spPr>
      </p:sp>
      <p:sp>
        <p:nvSpPr>
          <p:cNvPr id="7" name="Shape 3"/>
          <p:cNvSpPr/>
          <p:nvPr/>
        </p:nvSpPr>
        <p:spPr>
          <a:xfrm>
            <a:off x="4901029" y="5904012"/>
            <a:ext cx="21550" cy="604838"/>
          </a:xfrm>
          <a:prstGeom prst="roundRect">
            <a:avLst>
              <a:gd name="adj" fmla="val 336822"/>
            </a:avLst>
          </a:prstGeom>
          <a:solidFill>
            <a:srgbClr val="B2D4E5"/>
          </a:solidFill>
          <a:ln/>
        </p:spPr>
      </p:sp>
      <p:sp>
        <p:nvSpPr>
          <p:cNvPr id="8" name="Shape 4"/>
          <p:cNvSpPr/>
          <p:nvPr/>
        </p:nvSpPr>
        <p:spPr>
          <a:xfrm>
            <a:off x="4717494" y="6314420"/>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4859179" y="6379190"/>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3511034" y="3974783"/>
            <a:ext cx="2801541"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Discovery and Assessment</a:t>
            </a:r>
            <a:endParaRPr lang="en-US" sz="1701" dirty="0"/>
          </a:p>
        </p:txBody>
      </p:sp>
      <p:sp>
        <p:nvSpPr>
          <p:cNvPr id="11" name="Text 7"/>
          <p:cNvSpPr/>
          <p:nvPr/>
        </p:nvSpPr>
        <p:spPr>
          <a:xfrm>
            <a:off x="2767727" y="4348282"/>
            <a:ext cx="4288274" cy="1382911"/>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Start by identifying all the third-party and on-premises devices and applications that require protection, and assess their current security posture to determine the appropriate MFA implementation strategy.</a:t>
            </a:r>
            <a:endParaRPr lang="en-US" sz="1361" dirty="0"/>
          </a:p>
        </p:txBody>
      </p:sp>
      <p:sp>
        <p:nvSpPr>
          <p:cNvPr id="12" name="Shape 8"/>
          <p:cNvSpPr/>
          <p:nvPr/>
        </p:nvSpPr>
        <p:spPr>
          <a:xfrm>
            <a:off x="7304306" y="6508730"/>
            <a:ext cx="21550" cy="604838"/>
          </a:xfrm>
          <a:prstGeom prst="roundRect">
            <a:avLst>
              <a:gd name="adj" fmla="val 336822"/>
            </a:avLst>
          </a:prstGeom>
          <a:solidFill>
            <a:srgbClr val="B2D4E5"/>
          </a:solidFill>
          <a:ln/>
        </p:spPr>
      </p:sp>
      <p:sp>
        <p:nvSpPr>
          <p:cNvPr id="13" name="Shape 9"/>
          <p:cNvSpPr/>
          <p:nvPr/>
        </p:nvSpPr>
        <p:spPr>
          <a:xfrm>
            <a:off x="7120771" y="6314420"/>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239595" y="6379190"/>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5922883" y="7286387"/>
            <a:ext cx="2784515"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Planning and Architecture</a:t>
            </a:r>
            <a:endParaRPr lang="en-US" sz="1701" dirty="0"/>
          </a:p>
        </p:txBody>
      </p:sp>
      <p:sp>
        <p:nvSpPr>
          <p:cNvPr id="16" name="Text 12"/>
          <p:cNvSpPr/>
          <p:nvPr/>
        </p:nvSpPr>
        <p:spPr>
          <a:xfrm>
            <a:off x="5171003" y="7659886"/>
            <a:ext cx="4288274" cy="1382911"/>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Develop a comprehensive deployment plan that considers factors such as user adoption, integrations, reporting requirements, and any necessary changes to existing infrastructure or policies.</a:t>
            </a:r>
            <a:endParaRPr lang="en-US" sz="1361" dirty="0"/>
          </a:p>
        </p:txBody>
      </p:sp>
      <p:sp>
        <p:nvSpPr>
          <p:cNvPr id="17" name="Shape 13"/>
          <p:cNvSpPr/>
          <p:nvPr/>
        </p:nvSpPr>
        <p:spPr>
          <a:xfrm>
            <a:off x="9707582" y="5904012"/>
            <a:ext cx="21550" cy="604838"/>
          </a:xfrm>
          <a:prstGeom prst="roundRect">
            <a:avLst>
              <a:gd name="adj" fmla="val 336822"/>
            </a:avLst>
          </a:prstGeom>
          <a:solidFill>
            <a:srgbClr val="B2D4E5"/>
          </a:solidFill>
          <a:ln/>
        </p:spPr>
      </p:sp>
      <p:sp>
        <p:nvSpPr>
          <p:cNvPr id="18" name="Shape 14"/>
          <p:cNvSpPr/>
          <p:nvPr/>
        </p:nvSpPr>
        <p:spPr>
          <a:xfrm>
            <a:off x="9524048" y="6314420"/>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9640729" y="6379190"/>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8638223" y="3974783"/>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Phased Rollout</a:t>
            </a:r>
            <a:endParaRPr lang="en-US" sz="1701" dirty="0"/>
          </a:p>
        </p:txBody>
      </p:sp>
      <p:sp>
        <p:nvSpPr>
          <p:cNvPr id="21" name="Text 17"/>
          <p:cNvSpPr/>
          <p:nvPr/>
        </p:nvSpPr>
        <p:spPr>
          <a:xfrm>
            <a:off x="7574280" y="4348282"/>
            <a:ext cx="4288274" cy="1382911"/>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Azure AD MFA in a phased approach, starting with a pilot group or a specific set of applications, and gradually expanding the deployment to the entire organization, ensuring a smooth transition and minimizing disruption.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52357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10523577"/>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User Experience and Adoption Strategies</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Education</a:t>
            </a:r>
            <a:endParaRPr lang="en-US" sz="1701" dirty="0"/>
          </a:p>
        </p:txBody>
      </p:sp>
      <p:sp>
        <p:nvSpPr>
          <p:cNvPr id="8" name="Text 3"/>
          <p:cNvSpPr/>
          <p:nvPr/>
        </p:nvSpPr>
        <p:spPr>
          <a:xfrm>
            <a:off x="604837" y="2792730"/>
            <a:ext cx="7934325"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 comprehensive user training and resources to ensure a smooth transition to Azure AD MFA, educating users on the benefits, the authentication methods, and any changes to the login process.</a:t>
            </a:r>
            <a:endParaRPr lang="en-US" sz="1361" dirty="0"/>
          </a:p>
        </p:txBody>
      </p:sp>
      <p:pic>
        <p:nvPicPr>
          <p:cNvPr id="9" name="Image 3" descr="preencoded.png"/>
          <p:cNvPicPr>
            <a:picLocks noChangeAspect="1"/>
          </p:cNvPicPr>
          <p:nvPr/>
        </p:nvPicPr>
        <p:blipFill>
          <a:blip r:embed="rId6"/>
          <a:stretch>
            <a:fillRect/>
          </a:stretch>
        </p:blipFill>
        <p:spPr>
          <a:xfrm>
            <a:off x="604837" y="4140875"/>
            <a:ext cx="431959" cy="431959"/>
          </a:xfrm>
          <a:prstGeom prst="rect">
            <a:avLst/>
          </a:prstGeom>
        </p:spPr>
      </p:pic>
      <p:sp>
        <p:nvSpPr>
          <p:cNvPr id="10" name="Text 4"/>
          <p:cNvSpPr/>
          <p:nvPr/>
        </p:nvSpPr>
        <p:spPr>
          <a:xfrm>
            <a:off x="604837" y="4745593"/>
            <a:ext cx="2240161"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Communication Plan</a:t>
            </a:r>
            <a:endParaRPr lang="en-US" sz="1701" dirty="0"/>
          </a:p>
        </p:txBody>
      </p:sp>
      <p:sp>
        <p:nvSpPr>
          <p:cNvPr id="11" name="Text 5"/>
          <p:cNvSpPr/>
          <p:nvPr/>
        </p:nvSpPr>
        <p:spPr>
          <a:xfrm>
            <a:off x="604837" y="5119092"/>
            <a:ext cx="7934325"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Develop a clear and consistent communication plan to keep users informed about the MFA deployment, address any concerns, and provide ongoing support to drive user adoption and acceptance.</a:t>
            </a:r>
            <a:endParaRPr lang="en-US" sz="1361" dirty="0"/>
          </a:p>
        </p:txBody>
      </p:sp>
      <p:pic>
        <p:nvPicPr>
          <p:cNvPr id="12" name="Image 4" descr="preencoded.png"/>
          <p:cNvPicPr>
            <a:picLocks noChangeAspect="1"/>
          </p:cNvPicPr>
          <p:nvPr/>
        </p:nvPicPr>
        <p:blipFill>
          <a:blip r:embed="rId7"/>
          <a:stretch>
            <a:fillRect/>
          </a:stretch>
        </p:blipFill>
        <p:spPr>
          <a:xfrm>
            <a:off x="604837" y="6467237"/>
            <a:ext cx="431959" cy="431959"/>
          </a:xfrm>
          <a:prstGeom prst="rect">
            <a:avLst/>
          </a:prstGeom>
        </p:spPr>
      </p:pic>
      <p:sp>
        <p:nvSpPr>
          <p:cNvPr id="13" name="Text 6"/>
          <p:cNvSpPr/>
          <p:nvPr/>
        </p:nvSpPr>
        <p:spPr>
          <a:xfrm>
            <a:off x="604837" y="7071955"/>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Feedback</a:t>
            </a:r>
            <a:endParaRPr lang="en-US" sz="1701" dirty="0"/>
          </a:p>
        </p:txBody>
      </p:sp>
      <p:sp>
        <p:nvSpPr>
          <p:cNvPr id="14" name="Text 7"/>
          <p:cNvSpPr/>
          <p:nvPr/>
        </p:nvSpPr>
        <p:spPr>
          <a:xfrm>
            <a:off x="604837" y="7445454"/>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Actively solicit and address user feedback, incorporating their input to refine the MFA implementation and ensure a positive user experience that balances security and productivity.</a:t>
            </a:r>
            <a:endParaRPr lang="en-US" sz="1361" dirty="0"/>
          </a:p>
        </p:txBody>
      </p:sp>
      <p:pic>
        <p:nvPicPr>
          <p:cNvPr id="15" name="Image 5" descr="preencoded.png"/>
          <p:cNvPicPr>
            <a:picLocks noChangeAspect="1"/>
          </p:cNvPicPr>
          <p:nvPr/>
        </p:nvPicPr>
        <p:blipFill>
          <a:blip r:embed="rId8"/>
          <a:stretch>
            <a:fillRect/>
          </a:stretch>
        </p:blipFill>
        <p:spPr>
          <a:xfrm>
            <a:off x="604837" y="8517017"/>
            <a:ext cx="431959" cy="431959"/>
          </a:xfrm>
          <a:prstGeom prst="rect">
            <a:avLst/>
          </a:prstGeom>
        </p:spPr>
      </p:pic>
      <p:sp>
        <p:nvSpPr>
          <p:cNvPr id="16" name="Text 8"/>
          <p:cNvSpPr/>
          <p:nvPr/>
        </p:nvSpPr>
        <p:spPr>
          <a:xfrm>
            <a:off x="604837" y="9121735"/>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Incentive Programs</a:t>
            </a:r>
            <a:endParaRPr lang="en-US" sz="1701" dirty="0"/>
          </a:p>
        </p:txBody>
      </p:sp>
      <p:sp>
        <p:nvSpPr>
          <p:cNvPr id="17" name="Text 9"/>
          <p:cNvSpPr/>
          <p:nvPr/>
        </p:nvSpPr>
        <p:spPr>
          <a:xfrm>
            <a:off x="604837" y="9495234"/>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Consider implementing incentive programs or gamification strategies to encourage user participation and adoption, fostering a culture of security awareness and responsibility.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00256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Monitoring and Reporting for Extended Azure AD MFA</a:t>
            </a:r>
            <a:endParaRPr lang="en-US" sz="3402" dirty="0"/>
          </a:p>
        </p:txBody>
      </p:sp>
      <p:sp>
        <p:nvSpPr>
          <p:cNvPr id="6" name="Shape 2"/>
          <p:cNvSpPr/>
          <p:nvPr/>
        </p:nvSpPr>
        <p:spPr>
          <a:xfrm>
            <a:off x="2594967" y="3974783"/>
            <a:ext cx="9440347" cy="5552599"/>
          </a:xfrm>
          <a:prstGeom prst="roundRect">
            <a:avLst>
              <a:gd name="adj" fmla="val 1307"/>
            </a:avLst>
          </a:prstGeom>
          <a:noFill/>
          <a:ln w="7620">
            <a:solidFill>
              <a:srgbClr val="000000">
                <a:alpha val="8000"/>
              </a:srgbClr>
            </a:solidFill>
            <a:prstDash val="solid"/>
          </a:ln>
        </p:spPr>
      </p:sp>
      <p:sp>
        <p:nvSpPr>
          <p:cNvPr id="7" name="Shape 3"/>
          <p:cNvSpPr/>
          <p:nvPr/>
        </p:nvSpPr>
        <p:spPr>
          <a:xfrm>
            <a:off x="2602587" y="3982402"/>
            <a:ext cx="9424154" cy="498991"/>
          </a:xfrm>
          <a:prstGeom prst="rect">
            <a:avLst/>
          </a:prstGeom>
          <a:solidFill>
            <a:srgbClr val="FFFFFF">
              <a:alpha val="4000"/>
            </a:srgbClr>
          </a:solidFill>
          <a:ln/>
        </p:spPr>
      </p:sp>
      <p:sp>
        <p:nvSpPr>
          <p:cNvPr id="8" name="Text 4"/>
          <p:cNvSpPr/>
          <p:nvPr/>
        </p:nvSpPr>
        <p:spPr>
          <a:xfrm>
            <a:off x="2776537" y="4093607"/>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Metric</a:t>
            </a:r>
            <a:endParaRPr lang="en-US" sz="1361" dirty="0"/>
          </a:p>
        </p:txBody>
      </p:sp>
      <p:sp>
        <p:nvSpPr>
          <p:cNvPr id="9" name="Text 5"/>
          <p:cNvSpPr/>
          <p:nvPr/>
        </p:nvSpPr>
        <p:spPr>
          <a:xfrm>
            <a:off x="5921335" y="4093607"/>
            <a:ext cx="278784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Description</a:t>
            </a:r>
            <a:endParaRPr lang="en-US" sz="1361" dirty="0"/>
          </a:p>
        </p:txBody>
      </p:sp>
      <p:sp>
        <p:nvSpPr>
          <p:cNvPr id="10" name="Text 6"/>
          <p:cNvSpPr/>
          <p:nvPr/>
        </p:nvSpPr>
        <p:spPr>
          <a:xfrm>
            <a:off x="9062323" y="4093607"/>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Benefit</a:t>
            </a:r>
            <a:endParaRPr lang="en-US" sz="1361" dirty="0"/>
          </a:p>
        </p:txBody>
      </p:sp>
      <p:sp>
        <p:nvSpPr>
          <p:cNvPr id="11" name="Shape 7"/>
          <p:cNvSpPr/>
          <p:nvPr/>
        </p:nvSpPr>
        <p:spPr>
          <a:xfrm>
            <a:off x="2602587" y="4481393"/>
            <a:ext cx="9424154" cy="1052155"/>
          </a:xfrm>
          <a:prstGeom prst="rect">
            <a:avLst/>
          </a:prstGeom>
          <a:solidFill>
            <a:srgbClr val="000000">
              <a:alpha val="4000"/>
            </a:srgbClr>
          </a:solidFill>
          <a:ln/>
        </p:spPr>
      </p:sp>
      <p:sp>
        <p:nvSpPr>
          <p:cNvPr id="12" name="Text 8"/>
          <p:cNvSpPr/>
          <p:nvPr/>
        </p:nvSpPr>
        <p:spPr>
          <a:xfrm>
            <a:off x="2776537" y="4592598"/>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MFA Adoption Rate</a:t>
            </a:r>
            <a:endParaRPr lang="en-US" sz="1361" dirty="0"/>
          </a:p>
        </p:txBody>
      </p:sp>
      <p:sp>
        <p:nvSpPr>
          <p:cNvPr id="13" name="Text 9"/>
          <p:cNvSpPr/>
          <p:nvPr/>
        </p:nvSpPr>
        <p:spPr>
          <a:xfrm>
            <a:off x="5921335" y="4592598"/>
            <a:ext cx="2787848"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percentage of users who have enabled and are actively using Azure AD MFA.</a:t>
            </a:r>
            <a:endParaRPr lang="en-US" sz="1361" dirty="0"/>
          </a:p>
        </p:txBody>
      </p:sp>
      <p:sp>
        <p:nvSpPr>
          <p:cNvPr id="14" name="Text 10"/>
          <p:cNvSpPr/>
          <p:nvPr/>
        </p:nvSpPr>
        <p:spPr>
          <a:xfrm>
            <a:off x="9062323" y="4592598"/>
            <a:ext cx="2791658"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Helps identify opportunities for increased user education and adoption efforts.</a:t>
            </a:r>
            <a:endParaRPr lang="en-US" sz="1361" dirty="0"/>
          </a:p>
        </p:txBody>
      </p:sp>
      <p:sp>
        <p:nvSpPr>
          <p:cNvPr id="15" name="Shape 11"/>
          <p:cNvSpPr/>
          <p:nvPr/>
        </p:nvSpPr>
        <p:spPr>
          <a:xfrm>
            <a:off x="2602587" y="5533549"/>
            <a:ext cx="9424154" cy="1328737"/>
          </a:xfrm>
          <a:prstGeom prst="rect">
            <a:avLst/>
          </a:prstGeom>
          <a:solidFill>
            <a:srgbClr val="FFFFFF">
              <a:alpha val="4000"/>
            </a:srgbClr>
          </a:solidFill>
          <a:ln/>
        </p:spPr>
      </p:sp>
      <p:sp>
        <p:nvSpPr>
          <p:cNvPr id="16" name="Text 12"/>
          <p:cNvSpPr/>
          <p:nvPr/>
        </p:nvSpPr>
        <p:spPr>
          <a:xfrm>
            <a:off x="2776537" y="5644753"/>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Authentication Methods Used</a:t>
            </a:r>
            <a:endParaRPr lang="en-US" sz="1361" dirty="0"/>
          </a:p>
        </p:txBody>
      </p:sp>
      <p:sp>
        <p:nvSpPr>
          <p:cNvPr id="17" name="Text 13"/>
          <p:cNvSpPr/>
          <p:nvPr/>
        </p:nvSpPr>
        <p:spPr>
          <a:xfrm>
            <a:off x="5921335" y="5644753"/>
            <a:ext cx="2787848"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distribution of authentication methods used by your users, such as push notifications, SMS, or voice calls.</a:t>
            </a:r>
            <a:endParaRPr lang="en-US" sz="1361" dirty="0"/>
          </a:p>
        </p:txBody>
      </p:sp>
      <p:sp>
        <p:nvSpPr>
          <p:cNvPr id="18" name="Text 14"/>
          <p:cNvSpPr/>
          <p:nvPr/>
        </p:nvSpPr>
        <p:spPr>
          <a:xfrm>
            <a:off x="9062323" y="5644753"/>
            <a:ext cx="2791658"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Provides insights to optimize the available authentication options and tailor the user experience.</a:t>
            </a:r>
            <a:endParaRPr lang="en-US" sz="1361" dirty="0"/>
          </a:p>
        </p:txBody>
      </p:sp>
      <p:sp>
        <p:nvSpPr>
          <p:cNvPr id="19" name="Shape 15"/>
          <p:cNvSpPr/>
          <p:nvPr/>
        </p:nvSpPr>
        <p:spPr>
          <a:xfrm>
            <a:off x="2602587" y="6862286"/>
            <a:ext cx="9424154" cy="1328737"/>
          </a:xfrm>
          <a:prstGeom prst="rect">
            <a:avLst/>
          </a:prstGeom>
          <a:solidFill>
            <a:srgbClr val="000000">
              <a:alpha val="4000"/>
            </a:srgbClr>
          </a:solidFill>
          <a:ln/>
        </p:spPr>
      </p:sp>
      <p:sp>
        <p:nvSpPr>
          <p:cNvPr id="20" name="Text 16"/>
          <p:cNvSpPr/>
          <p:nvPr/>
        </p:nvSpPr>
        <p:spPr>
          <a:xfrm>
            <a:off x="2776537" y="6973491"/>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Conditional Access Policies</a:t>
            </a:r>
            <a:endParaRPr lang="en-US" sz="1361" dirty="0"/>
          </a:p>
        </p:txBody>
      </p:sp>
      <p:sp>
        <p:nvSpPr>
          <p:cNvPr id="21" name="Text 17"/>
          <p:cNvSpPr/>
          <p:nvPr/>
        </p:nvSpPr>
        <p:spPr>
          <a:xfrm>
            <a:off x="5921335" y="6973491"/>
            <a:ext cx="2787848"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number and effectiveness of Conditional Access policies enforcing Azure AD MFA for specific scenarios.</a:t>
            </a:r>
            <a:endParaRPr lang="en-US" sz="1361" dirty="0"/>
          </a:p>
        </p:txBody>
      </p:sp>
      <p:sp>
        <p:nvSpPr>
          <p:cNvPr id="22" name="Text 18"/>
          <p:cNvSpPr/>
          <p:nvPr/>
        </p:nvSpPr>
        <p:spPr>
          <a:xfrm>
            <a:off x="9062323" y="6973491"/>
            <a:ext cx="2791658"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Ensures the appropriate level of security controls are in place and may identify areas for policy refinement.</a:t>
            </a:r>
            <a:endParaRPr lang="en-US" sz="1361" dirty="0"/>
          </a:p>
        </p:txBody>
      </p:sp>
      <p:sp>
        <p:nvSpPr>
          <p:cNvPr id="23" name="Shape 19"/>
          <p:cNvSpPr/>
          <p:nvPr/>
        </p:nvSpPr>
        <p:spPr>
          <a:xfrm>
            <a:off x="2602587" y="8191024"/>
            <a:ext cx="9424154" cy="1328737"/>
          </a:xfrm>
          <a:prstGeom prst="rect">
            <a:avLst/>
          </a:prstGeom>
          <a:solidFill>
            <a:srgbClr val="FFFFFF">
              <a:alpha val="4000"/>
            </a:srgbClr>
          </a:solidFill>
          <a:ln/>
        </p:spPr>
      </p:sp>
      <p:sp>
        <p:nvSpPr>
          <p:cNvPr id="24" name="Text 20"/>
          <p:cNvSpPr/>
          <p:nvPr/>
        </p:nvSpPr>
        <p:spPr>
          <a:xfrm>
            <a:off x="2776537" y="8302228"/>
            <a:ext cx="2791658"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Security Insights</a:t>
            </a:r>
            <a:endParaRPr lang="en-US" sz="1361" dirty="0"/>
          </a:p>
        </p:txBody>
      </p:sp>
      <p:sp>
        <p:nvSpPr>
          <p:cNvPr id="25" name="Text 21"/>
          <p:cNvSpPr/>
          <p:nvPr/>
        </p:nvSpPr>
        <p:spPr>
          <a:xfrm>
            <a:off x="5921335" y="8302228"/>
            <a:ext cx="2787848"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Reports on potential security risks, such as suspicious login attempts or MFA bypass attempts.</a:t>
            </a:r>
            <a:endParaRPr lang="en-US" sz="1361" dirty="0"/>
          </a:p>
        </p:txBody>
      </p:sp>
      <p:sp>
        <p:nvSpPr>
          <p:cNvPr id="26" name="Text 22"/>
          <p:cNvSpPr/>
          <p:nvPr/>
        </p:nvSpPr>
        <p:spPr>
          <a:xfrm>
            <a:off x="9062323" y="8302228"/>
            <a:ext cx="2791658"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Enables proactive threat detection and response, strengthening the overall security posture.</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220033"/>
            <a:ext cx="10312003"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Troubleshooting and Maintenance</a:t>
            </a:r>
            <a:endParaRPr lang="en-US" sz="4860" dirty="0"/>
          </a:p>
        </p:txBody>
      </p:sp>
      <p:sp>
        <p:nvSpPr>
          <p:cNvPr id="5" name="Text 2"/>
          <p:cNvSpPr/>
          <p:nvPr/>
        </p:nvSpPr>
        <p:spPr>
          <a:xfrm>
            <a:off x="864037" y="2608659"/>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Troubleshooting Challenges</a:t>
            </a:r>
            <a:endParaRPr lang="en-US" sz="2430" dirty="0"/>
          </a:p>
        </p:txBody>
      </p:sp>
      <p:sp>
        <p:nvSpPr>
          <p:cNvPr id="6" name="Text 3"/>
          <p:cNvSpPr/>
          <p:nvPr/>
        </p:nvSpPr>
        <p:spPr>
          <a:xfrm>
            <a:off x="864037" y="3627001"/>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Identify and address common troubleshooting scenarios, such as user authentication issues, device enrollment problems, or connectivity disruptions, to ensure a smooth and reliable Azure AD MFA experience.</a:t>
            </a:r>
            <a:endParaRPr lang="en-US" sz="1944" dirty="0"/>
          </a:p>
        </p:txBody>
      </p:sp>
      <p:sp>
        <p:nvSpPr>
          <p:cNvPr id="7" name="Text 4"/>
          <p:cNvSpPr/>
          <p:nvPr/>
        </p:nvSpPr>
        <p:spPr>
          <a:xfrm>
            <a:off x="5372695" y="2608659"/>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Maintenance Considerations</a:t>
            </a:r>
            <a:endParaRPr lang="en-US" sz="2430" dirty="0"/>
          </a:p>
        </p:txBody>
      </p:sp>
      <p:sp>
        <p:nvSpPr>
          <p:cNvPr id="8" name="Text 5"/>
          <p:cNvSpPr/>
          <p:nvPr/>
        </p:nvSpPr>
        <p:spPr>
          <a:xfrm>
            <a:off x="5372695" y="3627001"/>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Establish proactive maintenance practices, including regular policy reviews, user training updates, and system health checks, to ensure the ongoing effectiveness and optimization of the Azure AD MFA implementation.</a:t>
            </a:r>
            <a:endParaRPr lang="en-US" sz="1944" dirty="0"/>
          </a:p>
        </p:txBody>
      </p:sp>
      <p:sp>
        <p:nvSpPr>
          <p:cNvPr id="9" name="Text 6"/>
          <p:cNvSpPr/>
          <p:nvPr/>
        </p:nvSpPr>
        <p:spPr>
          <a:xfrm>
            <a:off x="9881354" y="2608659"/>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Incident Response and Escalation</a:t>
            </a:r>
            <a:endParaRPr lang="en-US" sz="2430" dirty="0"/>
          </a:p>
        </p:txBody>
      </p:sp>
      <p:sp>
        <p:nvSpPr>
          <p:cNvPr id="10" name="Text 7"/>
          <p:cNvSpPr/>
          <p:nvPr/>
        </p:nvSpPr>
        <p:spPr>
          <a:xfrm>
            <a:off x="9881354" y="3627001"/>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Develop a comprehensive incident response plan to quickly address and mitigate any security incidents or MFA-related disruptions, leveraging Azure AD's reporting and analytics capabilities to facilitate a swift and effective response.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1288</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2024-07-20T08:35:44Z</dcterms:created>
  <dcterms:modified xsi:type="dcterms:W3CDTF">2024-07-20T08:37:30Z</dcterms:modified>
</cp:coreProperties>
</file>